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725" r:id="rId2"/>
    <p:sldMasterId id="2147483737" r:id="rId3"/>
  </p:sldMasterIdLst>
  <p:notesMasterIdLst>
    <p:notesMasterId r:id="rId12"/>
  </p:notesMasterIdLst>
  <p:handoutMasterIdLst>
    <p:handoutMasterId r:id="rId13"/>
  </p:handoutMasterIdLst>
  <p:sldIdLst>
    <p:sldId id="271" r:id="rId4"/>
    <p:sldId id="281" r:id="rId5"/>
    <p:sldId id="289" r:id="rId6"/>
    <p:sldId id="290" r:id="rId7"/>
    <p:sldId id="282" r:id="rId8"/>
    <p:sldId id="292" r:id="rId9"/>
    <p:sldId id="293" r:id="rId10"/>
    <p:sldId id="29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ininger, Debra" initials="DD" lastIdx="1" clrIdx="0">
    <p:extLst>
      <p:ext uri="{19B8F6BF-5375-455C-9EA6-DF929625EA0E}">
        <p15:presenceInfo xmlns:p15="http://schemas.microsoft.com/office/powerpoint/2012/main" userId="S-1-5-21-985406598-1408590319-1606240830-447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54"/>
  </p:normalViewPr>
  <p:slideViewPr>
    <p:cSldViewPr snapToGrid="0" snapToObjects="1">
      <p:cViewPr varScale="1">
        <p:scale>
          <a:sx n="115" d="100"/>
          <a:sy n="115" d="100"/>
        </p:scale>
        <p:origin x="153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8" d="100"/>
          <a:sy n="98" d="100"/>
        </p:scale>
        <p:origin x="-3564" y="-11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29E1A-B0BA-9A4B-BA22-18F36E1EC016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36ABE-2B44-C349-BB5B-2269D26EA4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853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A7986F-494E-3846-81DF-045FE0F57D7A}" type="datetimeFigureOut">
              <a:rPr lang="en-US" smtClean="0"/>
              <a:pPr/>
              <a:t>9/26/2019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F743E-1896-0048-8295-A33E5B5E49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79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nd Section 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5367529"/>
            <a:ext cx="6858000" cy="790081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3840481"/>
            <a:ext cx="7886700" cy="8835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43300" y="644390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05946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174625" indent="-174625">
              <a:buFont typeface="Arial" pitchFamily="34" charset="0"/>
              <a:buChar char="•"/>
              <a:defRPr sz="1600"/>
            </a:lvl1pPr>
            <a:lvl2pPr marL="631825" indent="-174625">
              <a:buFont typeface="Arial" pitchFamily="34" charset="0"/>
              <a:buChar char="­"/>
              <a:defRPr sz="1400"/>
            </a:lvl2pPr>
            <a:lvl3pPr marL="1089025" indent="-174625">
              <a:buFont typeface="Courier New" pitchFamily="49" charset="0"/>
              <a:buChar char="o"/>
              <a:defRPr sz="1200"/>
            </a:lvl3pPr>
            <a:lvl4pPr marL="1371600" indent="0">
              <a:buFont typeface="Wingdings" pitchFamily="2" charset="2"/>
              <a:buChar char="§"/>
              <a:defRPr sz="1000"/>
            </a:lvl4pPr>
            <a:lvl5pPr marL="1828800" indent="0">
              <a:buFont typeface="Wingdings" pitchFamily="2" charset="2"/>
              <a:buChar char="Ø"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CB3F-7083-0644-8ACE-4D73E2687F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428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CB3F-7083-0644-8ACE-4D73E2687FF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174625" indent="-174625">
              <a:buFont typeface="Arial" pitchFamily="34" charset="0"/>
              <a:buChar char="•"/>
              <a:defRPr sz="1600"/>
            </a:lvl1pPr>
            <a:lvl2pPr marL="631825" indent="-174625">
              <a:buFont typeface="Arial" pitchFamily="34" charset="0"/>
              <a:buChar char="­"/>
              <a:defRPr sz="1400"/>
            </a:lvl2pPr>
            <a:lvl3pPr marL="1089025" indent="-174625">
              <a:buFont typeface="Courier New" pitchFamily="49" charset="0"/>
              <a:buChar char="o"/>
              <a:defRPr sz="1200"/>
            </a:lvl3pPr>
            <a:lvl4pPr marL="1371600" indent="0">
              <a:buFont typeface="Wingdings" pitchFamily="2" charset="2"/>
              <a:buChar char="§"/>
              <a:defRPr sz="1000"/>
            </a:lvl4pPr>
            <a:lvl5pPr marL="1828800" indent="0">
              <a:buFont typeface="Wingdings" pitchFamily="2" charset="2"/>
              <a:buChar char="Ø"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238428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0A460-3DA2-4D40-9909-2691810682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0A460-3DA2-4D40-9909-269181068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BCE-7EFA-4E9F-A2D8-54353F2BAB1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26F7-0DB6-4DDE-9A5A-F941E21B3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0280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BCE-7EFA-4E9F-A2D8-54353F2BAB1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26F7-0DB6-4DDE-9A5A-F941E21B3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3432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BCE-7EFA-4E9F-A2D8-54353F2BAB1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26F7-0DB6-4DDE-9A5A-F941E21B3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54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879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BCE-7EFA-4E9F-A2D8-54353F2BAB1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26F7-0DB6-4DDE-9A5A-F941E21B3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691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BCE-7EFA-4E9F-A2D8-54353F2BAB1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26F7-0DB6-4DDE-9A5A-F941E21B3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9125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BCE-7EFA-4E9F-A2D8-54353F2BAB1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26F7-0DB6-4DDE-9A5A-F941E21B3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9384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BCE-7EFA-4E9F-A2D8-54353F2BAB1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26F7-0DB6-4DDE-9A5A-F941E21B3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5954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BCE-7EFA-4E9F-A2D8-54353F2BAB1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26F7-0DB6-4DDE-9A5A-F941E21B3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7423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BCE-7EFA-4E9F-A2D8-54353F2BAB1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26F7-0DB6-4DDE-9A5A-F941E21B3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9774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BCE-7EFA-4E9F-A2D8-54353F2BAB1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26F7-0DB6-4DDE-9A5A-F941E21B3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184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1BCE-7EFA-4E9F-A2D8-54353F2BAB1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526F7-0DB6-4DDE-9A5A-F941E21B3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2043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and Section 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5367529"/>
            <a:ext cx="6858000" cy="790081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3840481"/>
            <a:ext cx="7886700" cy="8835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43300" y="644390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455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5367529"/>
            <a:ext cx="6858000" cy="790081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3840481"/>
            <a:ext cx="7886700" cy="8835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43300" y="644390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401019" y="6441855"/>
            <a:ext cx="148630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8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4055829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5367529"/>
            <a:ext cx="6858000" cy="790081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3840481"/>
            <a:ext cx="7886700" cy="8835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43300" y="644390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  <p:extLst/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3862138" y="4246130"/>
            <a:ext cx="0" cy="56789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371602" y="4228398"/>
            <a:ext cx="2365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Thank You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4045063" y="4215534"/>
            <a:ext cx="34843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/>
              <a:t>Analog Mixed Signal Product Leadership in Growth Markets</a:t>
            </a:r>
            <a:endParaRPr lang="en-US" sz="1900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862138" y="4246130"/>
            <a:ext cx="0" cy="56789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1371602" y="4228398"/>
            <a:ext cx="2365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Thank You</a:t>
            </a:r>
            <a:endParaRPr lang="en-US" sz="360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4045063" y="4215534"/>
            <a:ext cx="34843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/>
              <a:t>Analog Mixed Signal Product Leadership in Growth Markets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2490668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buFont typeface="Wingdings" pitchFamily="2" charset="2"/>
              <a:buChar char="§"/>
              <a:defRPr/>
            </a:lvl4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3758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401019" y="6441855"/>
            <a:ext cx="148630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8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474408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6579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401019" y="6441855"/>
            <a:ext cx="148630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8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1826700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8217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401019" y="6441855"/>
            <a:ext cx="148630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8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247100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5182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401019" y="6441855"/>
            <a:ext cx="148630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8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512728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174625" indent="-174625">
              <a:buFont typeface="Arial" pitchFamily="34" charset="0"/>
              <a:buChar char="•"/>
              <a:defRPr sz="1600"/>
            </a:lvl1pPr>
            <a:lvl2pPr marL="631825" indent="-174625">
              <a:buFont typeface="Arial" pitchFamily="34" charset="0"/>
              <a:buChar char="­"/>
              <a:defRPr sz="1400"/>
            </a:lvl2pPr>
            <a:lvl3pPr marL="1089025" indent="-174625">
              <a:buFont typeface="Courier New" pitchFamily="49" charset="0"/>
              <a:buChar char="o"/>
              <a:defRPr sz="1200"/>
            </a:lvl3pPr>
            <a:lvl4pPr marL="1371600" indent="0">
              <a:buFont typeface="Wingdings" pitchFamily="2" charset="2"/>
              <a:buChar char="§"/>
              <a:defRPr sz="1000"/>
            </a:lvl4pPr>
            <a:lvl5pPr marL="1828800" indent="0">
              <a:buFont typeface="Wingdings" pitchFamily="2" charset="2"/>
              <a:buChar char="Ø"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CB3F-7083-0644-8ACE-4D73E2687F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106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862138" y="4246130"/>
            <a:ext cx="0" cy="56789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 userDrawn="1"/>
        </p:nvSpPr>
        <p:spPr>
          <a:xfrm>
            <a:off x="1371602" y="4228398"/>
            <a:ext cx="2365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Thank You</a:t>
            </a:r>
            <a:endParaRPr lang="en-US" sz="360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4045063" y="4215534"/>
            <a:ext cx="34843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smtClean="0"/>
              <a:t>Analog Mixed Signal Product Leadership in Growth Markets</a:t>
            </a:r>
            <a:endParaRPr lang="en-US" sz="1900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6CB3F-7083-0644-8ACE-4D73E2687FF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174625" indent="-174625">
              <a:buFont typeface="Arial" pitchFamily="34" charset="0"/>
              <a:buChar char="•"/>
              <a:defRPr sz="1600"/>
            </a:lvl1pPr>
            <a:lvl2pPr marL="631825" indent="-174625">
              <a:buFont typeface="Arial" pitchFamily="34" charset="0"/>
              <a:buChar char="­"/>
              <a:defRPr sz="1400"/>
            </a:lvl2pPr>
            <a:lvl3pPr marL="1089025" indent="-174625">
              <a:buFont typeface="Courier New" pitchFamily="49" charset="0"/>
              <a:buChar char="o"/>
              <a:defRPr sz="1200"/>
            </a:lvl3pPr>
            <a:lvl4pPr marL="1371600" indent="0">
              <a:buFont typeface="Wingdings" pitchFamily="2" charset="2"/>
              <a:buChar char="§"/>
              <a:defRPr sz="1000"/>
            </a:lvl4pPr>
            <a:lvl5pPr marL="1828800" indent="0">
              <a:buFont typeface="Wingdings" pitchFamily="2" charset="2"/>
              <a:buChar char="Ø"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" name="Rectangle 9"/>
          <p:cNvSpPr/>
          <p:nvPr/>
        </p:nvSpPr>
        <p:spPr>
          <a:xfrm>
            <a:off x="7401019" y="6441855"/>
            <a:ext cx="148630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8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196996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0A460-3DA2-4D40-9909-2691810682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477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91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9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91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0A460-3DA2-4D40-9909-2691810682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401019" y="6441855"/>
            <a:ext cx="148630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8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844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buFont typeface="Wingdings" pitchFamily="2" charset="2"/>
              <a:buChar char="§"/>
              <a:defRPr/>
            </a:lvl4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381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36381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015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Confident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089284" y="6438145"/>
            <a:ext cx="163378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900" dirty="0">
                <a:solidFill>
                  <a:srgbClr val="00AEEF"/>
                </a:solidFill>
                <a:latin typeface="Arial"/>
                <a:ea typeface="+mn-ea"/>
                <a:cs typeface="Arial"/>
              </a:rPr>
              <a:t>COMPANY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62015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46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hyperlink" Target="http://www.idt.com/application/high-performance-computing" TargetMode="Externa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hyperlink" Target="http://www.idt.com/application/mobile-personal-electronics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hyperlink" Target="http://www.idt.com/application/automotive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image" Target="../media/image3.jpg"/><Relationship Id="rId2" Type="http://schemas.openxmlformats.org/officeDocument/2006/relationships/slideLayout" Target="../slideLayouts/slideLayout2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74904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43300" y="644390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hlinkClick r:id="rId19"/>
          </p:cNvPr>
          <p:cNvSpPr/>
          <p:nvPr/>
        </p:nvSpPr>
        <p:spPr>
          <a:xfrm>
            <a:off x="8098596" y="6476782"/>
            <a:ext cx="293447" cy="29344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hlinkClick r:id="rId20"/>
          </p:cNvPr>
          <p:cNvSpPr/>
          <p:nvPr/>
        </p:nvSpPr>
        <p:spPr>
          <a:xfrm>
            <a:off x="8421296" y="6477222"/>
            <a:ext cx="293447" cy="29344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21"/>
          </p:cNvPr>
          <p:cNvSpPr/>
          <p:nvPr/>
        </p:nvSpPr>
        <p:spPr>
          <a:xfrm>
            <a:off x="8746616" y="6477662"/>
            <a:ext cx="293447" cy="29344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93502" y="6617129"/>
            <a:ext cx="14077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dirty="0" smtClean="0">
                <a:solidFill>
                  <a:srgbClr val="A6A6A6"/>
                </a:solidFill>
                <a:latin typeface="Arial" pitchFamily="34" charset="0"/>
                <a:cs typeface="Arial" pitchFamily="34" charset="0"/>
              </a:rPr>
              <a:t>© Copyright</a:t>
            </a:r>
            <a:r>
              <a:rPr lang="en-US" sz="800" baseline="0" dirty="0" smtClean="0">
                <a:solidFill>
                  <a:srgbClr val="A6A6A6"/>
                </a:solidFill>
                <a:latin typeface="Arial" pitchFamily="34" charset="0"/>
                <a:cs typeface="Arial" pitchFamily="34" charset="0"/>
              </a:rPr>
              <a:t> 2</a:t>
            </a:r>
            <a:r>
              <a:rPr lang="en-US" sz="800" dirty="0" smtClean="0">
                <a:solidFill>
                  <a:srgbClr val="A6A6A6"/>
                </a:solidFill>
                <a:latin typeface="Arial" pitchFamily="34" charset="0"/>
                <a:cs typeface="Arial" pitchFamily="34" charset="0"/>
              </a:rPr>
              <a:t>018, IDT Inc.</a:t>
            </a:r>
            <a:endParaRPr lang="en-US" sz="800" dirty="0">
              <a:solidFill>
                <a:srgbClr val="A6A6A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6563" y="6524764"/>
            <a:ext cx="23663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ln w="0"/>
                <a:solidFill>
                  <a:prstClr val="white"/>
                </a:solidFill>
                <a:latin typeface="+mn-lt"/>
                <a:ea typeface="Univers 67 Bold Condensed" charset="0"/>
                <a:cs typeface="Univers 67 Bold Condensed" charset="0"/>
              </a:rPr>
              <a:t>Analog Mixed Signal Systems</a:t>
            </a:r>
          </a:p>
        </p:txBody>
      </p:sp>
    </p:spTree>
    <p:extLst>
      <p:ext uri="{BB962C8B-B14F-4D97-AF65-F5344CB8AC3E}">
        <p14:creationId xmlns:p14="http://schemas.microsoft.com/office/powerpoint/2010/main" val="1311554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24" r:id="rId2"/>
    <p:sldLayoutId id="2147483718" r:id="rId3"/>
    <p:sldLayoutId id="2147483715" r:id="rId4"/>
    <p:sldLayoutId id="2147483662" r:id="rId5"/>
    <p:sldLayoutId id="2147483717" r:id="rId6"/>
    <p:sldLayoutId id="2147483664" r:id="rId7"/>
    <p:sldLayoutId id="2147483719" r:id="rId8"/>
    <p:sldLayoutId id="2147483666" r:id="rId9"/>
    <p:sldLayoutId id="2147483720" r:id="rId10"/>
    <p:sldLayoutId id="2147483667" r:id="rId11"/>
    <p:sldLayoutId id="2147483721" r:id="rId12"/>
    <p:sldLayoutId id="2147483708" r:id="rId13"/>
    <p:sldLayoutId id="2147483722" r:id="rId14"/>
    <p:sldLayoutId id="2147483705" r:id="rId15"/>
    <p:sldLayoutId id="2147483723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>
          <a:solidFill>
            <a:schemeClr val="accent1"/>
          </a:solidFill>
          <a:latin typeface="Arial" charset="0"/>
          <a:ea typeface="Arial" charset="0"/>
          <a:cs typeface="Arial" charset="0"/>
        </a:defRPr>
      </a:lvl1pPr>
    </p:titleStyle>
    <p:bodyStyle>
      <a:lvl1pPr marL="282575" indent="-282575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739775" indent="-282575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­"/>
        <a:defRPr sz="24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96975" indent="-282575" algn="l" defTabSz="914400" rtl="0" eaLnBrk="1" latinLnBrk="0" hangingPunct="1">
        <a:lnSpc>
          <a:spcPct val="90000"/>
        </a:lnSpc>
        <a:spcBef>
          <a:spcPts val="500"/>
        </a:spcBef>
        <a:buFont typeface="Courier New" pitchFamily="49" charset="0"/>
        <a:buChar char="o"/>
        <a:defRPr sz="20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654175" indent="-282575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111375" indent="-282575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Ø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C1BCE-7EFA-4E9F-A2D8-54353F2BAB1B}" type="datetimeFigureOut">
              <a:rPr lang="en-US" smtClean="0"/>
              <a:t>9/26/2019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526F7-0DB6-4DDE-9A5A-F941E21B33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740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74904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43300" y="644390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AB62439-F33B-284F-95EB-D86CF44A78B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21296" y="6477222"/>
            <a:ext cx="293447" cy="29344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746616" y="6477662"/>
            <a:ext cx="293447" cy="29344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144770" y="6556841"/>
            <a:ext cx="77136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dirty="0" smtClean="0">
                <a:solidFill>
                  <a:srgbClr val="A6A6A6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US" sz="800" baseline="0" dirty="0" smtClean="0">
                <a:solidFill>
                  <a:srgbClr val="A6A6A6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800" dirty="0" smtClean="0">
                <a:solidFill>
                  <a:srgbClr val="A6A6A6"/>
                </a:solidFill>
                <a:latin typeface="Arial" pitchFamily="34" charset="0"/>
                <a:cs typeface="Arial" pitchFamily="34" charset="0"/>
              </a:rPr>
              <a:t>019, IDT.</a:t>
            </a:r>
            <a:endParaRPr lang="en-US" sz="800" dirty="0">
              <a:solidFill>
                <a:srgbClr val="A6A6A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567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>
          <a:solidFill>
            <a:schemeClr val="accent1"/>
          </a:solidFill>
          <a:latin typeface="Arial" charset="0"/>
          <a:ea typeface="Arial" charset="0"/>
          <a:cs typeface="Arial" charset="0"/>
        </a:defRPr>
      </a:lvl1pPr>
    </p:titleStyle>
    <p:bodyStyle>
      <a:lvl1pPr marL="282575" indent="-282575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739775" indent="-282575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­"/>
        <a:defRPr sz="24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96975" indent="-282575" algn="l" defTabSz="914400" rtl="0" eaLnBrk="1" latinLnBrk="0" hangingPunct="1">
        <a:lnSpc>
          <a:spcPct val="90000"/>
        </a:lnSpc>
        <a:spcBef>
          <a:spcPts val="500"/>
        </a:spcBef>
        <a:buFont typeface="Courier New" pitchFamily="49" charset="0"/>
        <a:buChar char="o"/>
        <a:defRPr sz="20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654175" indent="-282575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111375" indent="-282575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Ø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48" y="3760013"/>
            <a:ext cx="7030365" cy="88358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1"/>
                </a:solidFill>
              </a:rPr>
              <a:t>F1490-Z EVK Configuration for 3.3GHz ÷ 3.8GHz, MB Operation</a:t>
            </a:r>
            <a:endParaRPr lang="en-US" sz="1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AB62439-F33B-284F-95EB-D86CF44A78BF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28648" y="5810324"/>
            <a:ext cx="82808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Victor Korol				</a:t>
            </a:r>
            <a:r>
              <a:rPr lang="en-US" sz="1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		Sept-17</a:t>
            </a:r>
            <a:r>
              <a: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, 2019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9539" y="138113"/>
            <a:ext cx="8990012" cy="547687"/>
          </a:xfrm>
        </p:spPr>
        <p:txBody>
          <a:bodyPr>
            <a:noAutofit/>
          </a:bodyPr>
          <a:lstStyle/>
          <a:p>
            <a:r>
              <a:rPr lang="en-US" sz="2800" dirty="0" smtClean="0"/>
              <a:t>F1490-Z EVK Modification for 3.3GHz÷3.8GHz Band</a:t>
            </a:r>
            <a:endParaRPr lang="en-GB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1682BCC4-2727-4872-8B03-E06DEF9D6392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 flipV="1">
            <a:off x="921715" y="-234087"/>
            <a:ext cx="686165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526694" y="5268828"/>
            <a:ext cx="82588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smtClean="0"/>
              <a:t>Extra bypass capacitor (</a:t>
            </a:r>
            <a:r>
              <a:rPr lang="en-US" sz="1200" dirty="0" err="1" smtClean="0"/>
              <a:t>Cx</a:t>
            </a:r>
            <a:r>
              <a:rPr lang="en-US" sz="1200" dirty="0" smtClean="0"/>
              <a:t>) is installed at the above location on the L1-Pin4 trace to define the inductance at the LNA drain. The capacitor location on the trace is important for the S21 peak centering at 3.55GHz. For example, if </a:t>
            </a:r>
            <a:r>
              <a:rPr lang="en-US" sz="1200" dirty="0" err="1" smtClean="0"/>
              <a:t>Cx</a:t>
            </a:r>
            <a:r>
              <a:rPr lang="en-US" sz="1200" dirty="0" smtClean="0"/>
              <a:t> is shifted up the trace by one width of the 0402 </a:t>
            </a:r>
            <a:r>
              <a:rPr lang="en-US" sz="1200" dirty="0" err="1" smtClean="0"/>
              <a:t>Cx</a:t>
            </a:r>
            <a:r>
              <a:rPr lang="en-US" sz="1200" dirty="0" smtClean="0"/>
              <a:t>, then the S21 peak will be at 3.8GHz and gain variation across 3.3-3.8GHz will increase to 1dB from 0.5dB variation achieved with the </a:t>
            </a:r>
            <a:r>
              <a:rPr lang="en-US" sz="1200" dirty="0" err="1" smtClean="0"/>
              <a:t>Cx</a:t>
            </a:r>
            <a:r>
              <a:rPr lang="en-US" sz="1200" dirty="0" smtClean="0"/>
              <a:t> at the pictured location. </a:t>
            </a:r>
            <a:endParaRPr lang="en-US" sz="1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94" y="649090"/>
            <a:ext cx="3802512" cy="45610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6870" y="1295165"/>
            <a:ext cx="3222654" cy="2997251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1865376" y="3079703"/>
            <a:ext cx="972922" cy="7918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2838298" y="1295165"/>
            <a:ext cx="2468572" cy="1784538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838298" y="3871581"/>
            <a:ext cx="2468572" cy="420835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5722163" y="3335735"/>
            <a:ext cx="620115" cy="12801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744499" y="4577712"/>
            <a:ext cx="17294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0</a:t>
            </a:r>
            <a:r>
              <a:rPr lang="el-GR" sz="1400" dirty="0" smtClean="0">
                <a:solidFill>
                  <a:srgbClr val="FF0000"/>
                </a:solidFill>
              </a:rPr>
              <a:t>Ω</a:t>
            </a:r>
            <a:r>
              <a:rPr lang="en-US" sz="1400" dirty="0" smtClean="0">
                <a:solidFill>
                  <a:srgbClr val="FF0000"/>
                </a:solidFill>
              </a:rPr>
              <a:t> resistor is used instead of L1</a:t>
            </a:r>
            <a:endParaRPr lang="en-US" sz="1400" dirty="0">
              <a:solidFill>
                <a:srgbClr val="FF0000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6279792" y="3079703"/>
            <a:ext cx="1338682" cy="149800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569050" y="4530784"/>
            <a:ext cx="23628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FF0000"/>
                </a:solidFill>
              </a:rPr>
              <a:t>Cx</a:t>
            </a:r>
            <a:r>
              <a:rPr lang="en-US" sz="1400" dirty="0" smtClean="0">
                <a:solidFill>
                  <a:srgbClr val="FF0000"/>
                </a:solidFill>
              </a:rPr>
              <a:t> = 33pF shunt to GND cap is installed next to the inductor/0</a:t>
            </a:r>
            <a:r>
              <a:rPr lang="el-GR" sz="1400" dirty="0" smtClean="0">
                <a:solidFill>
                  <a:srgbClr val="FF0000"/>
                </a:solidFill>
              </a:rPr>
              <a:t>Ω</a:t>
            </a:r>
            <a:r>
              <a:rPr lang="en-US" sz="1400" dirty="0" smtClean="0">
                <a:solidFill>
                  <a:srgbClr val="FF0000"/>
                </a:solidFill>
              </a:rPr>
              <a:t> res.</a:t>
            </a:r>
            <a:endParaRPr 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9539" y="138113"/>
            <a:ext cx="8990012" cy="547687"/>
          </a:xfrm>
        </p:spPr>
        <p:txBody>
          <a:bodyPr>
            <a:noAutofit/>
          </a:bodyPr>
          <a:lstStyle/>
          <a:p>
            <a:r>
              <a:rPr lang="en-US" sz="2800" dirty="0" smtClean="0"/>
              <a:t>F1490-Z Schematic Modification for 3.3GHz÷3.8GHz Band</a:t>
            </a:r>
            <a:endParaRPr lang="en-GB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1682BCC4-2727-4872-8B03-E06DEF9D6392}" type="slidenum">
              <a:rPr lang="en-US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 flipV="1">
            <a:off x="921715" y="-234087"/>
            <a:ext cx="686165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08137"/>
              </p:ext>
            </p:extLst>
          </p:nvPr>
        </p:nvGraphicFramePr>
        <p:xfrm>
          <a:off x="1565264" y="754380"/>
          <a:ext cx="5670968" cy="4607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r:id="rId3" imgW="11715762" imgH="9531431" progId="Visio.Drawing.15">
                  <p:embed/>
                </p:oleObj>
              </mc:Choice>
              <mc:Fallback>
                <p:oleObj r:id="rId3" imgW="11715762" imgH="9531431" progId="Visio.Drawing.15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264" y="754380"/>
                        <a:ext cx="5670968" cy="46076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26694" y="5654650"/>
            <a:ext cx="8258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Cx</a:t>
            </a:r>
            <a:r>
              <a:rPr lang="en-US" dirty="0" smtClean="0"/>
              <a:t> is the additional bypass capacitor installed as shunt on the trace connecting pin4/VDD1 and inductor L1.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606394" y="4498848"/>
            <a:ext cx="0" cy="13167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3605179" y="4556153"/>
            <a:ext cx="0" cy="13167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609137" y="4601260"/>
            <a:ext cx="0" cy="13167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606394" y="4667097"/>
            <a:ext cx="0" cy="13167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3609242" y="4735280"/>
            <a:ext cx="0" cy="13167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3574229" y="4834047"/>
            <a:ext cx="64622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3593374" y="4862382"/>
            <a:ext cx="31400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21498" y="4534787"/>
            <a:ext cx="7673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solidFill>
                  <a:srgbClr val="0000FF"/>
                </a:solidFill>
              </a:rPr>
              <a:t>Cx</a:t>
            </a:r>
            <a:endParaRPr lang="en-US" sz="1200" b="1" dirty="0">
              <a:solidFill>
                <a:srgbClr val="0000FF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866633" y="4798771"/>
            <a:ext cx="2442949" cy="8558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71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9539" y="138113"/>
            <a:ext cx="8990012" cy="547687"/>
          </a:xfrm>
        </p:spPr>
        <p:txBody>
          <a:bodyPr>
            <a:noAutofit/>
          </a:bodyPr>
          <a:lstStyle/>
          <a:p>
            <a:r>
              <a:rPr lang="en-US" sz="2800" dirty="0" smtClean="0"/>
              <a:t>F1490-Z BOM Modification for 3.3GHz÷3.8GHz Band</a:t>
            </a:r>
            <a:endParaRPr lang="en-GB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1682BCC4-2727-4872-8B03-E06DEF9D6392}" type="slidenum">
              <a:rPr lang="en-US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 flipV="1">
            <a:off x="921715" y="-234087"/>
            <a:ext cx="686165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526694" y="5186477"/>
            <a:ext cx="82588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Cx</a:t>
            </a:r>
            <a:r>
              <a:rPr lang="en-US" dirty="0" smtClean="0"/>
              <a:t> is the additional bypass capacitor installed on the trace between pin4/VDD1 and inductor L1.</a:t>
            </a:r>
          </a:p>
          <a:p>
            <a:r>
              <a:rPr lang="en-US" dirty="0" smtClean="0"/>
              <a:t>* Updated output match C6, C5 for higher OP1dB</a:t>
            </a:r>
            <a:endParaRPr lang="en-US" dirty="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41973"/>
              </p:ext>
            </p:extLst>
          </p:nvPr>
        </p:nvGraphicFramePr>
        <p:xfrm>
          <a:off x="414569" y="828722"/>
          <a:ext cx="8074153" cy="4014592"/>
        </p:xfrm>
        <a:graphic>
          <a:graphicData uri="http://schemas.openxmlformats.org/drawingml/2006/table">
            <a:tbl>
              <a:tblPr/>
              <a:tblGrid>
                <a:gridCol w="1243270">
                  <a:extLst>
                    <a:ext uri="{9D8B030D-6E8A-4147-A177-3AD203B41FA5}">
                      <a16:colId xmlns:a16="http://schemas.microsoft.com/office/drawing/2014/main" val="4039453491"/>
                    </a:ext>
                  </a:extLst>
                </a:gridCol>
                <a:gridCol w="492673">
                  <a:extLst>
                    <a:ext uri="{9D8B030D-6E8A-4147-A177-3AD203B41FA5}">
                      <a16:colId xmlns:a16="http://schemas.microsoft.com/office/drawing/2014/main" val="4274453208"/>
                    </a:ext>
                  </a:extLst>
                </a:gridCol>
                <a:gridCol w="3235642">
                  <a:extLst>
                    <a:ext uri="{9D8B030D-6E8A-4147-A177-3AD203B41FA5}">
                      <a16:colId xmlns:a16="http://schemas.microsoft.com/office/drawing/2014/main" val="2217609860"/>
                    </a:ext>
                  </a:extLst>
                </a:gridCol>
                <a:gridCol w="1883970">
                  <a:extLst>
                    <a:ext uri="{9D8B030D-6E8A-4147-A177-3AD203B41FA5}">
                      <a16:colId xmlns:a16="http://schemas.microsoft.com/office/drawing/2014/main" val="2222361909"/>
                    </a:ext>
                  </a:extLst>
                </a:gridCol>
                <a:gridCol w="1218598">
                  <a:extLst>
                    <a:ext uri="{9D8B030D-6E8A-4147-A177-3AD203B41FA5}">
                      <a16:colId xmlns:a16="http://schemas.microsoft.com/office/drawing/2014/main" val="1220620468"/>
                    </a:ext>
                  </a:extLst>
                </a:gridCol>
              </a:tblGrid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b="1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Part Reference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b="1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Qty.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b="1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Description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b="1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Mfr. Part #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b="1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Mfr.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516868"/>
                  </a:ext>
                </a:extLst>
              </a:tr>
              <a:tr h="30315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C1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0.8pF 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±0.1pF, 50V ,COG Surface Mount Capacitor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GJM1555C1HR80BB01D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Murata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51110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C6 (inductor)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4.3nH 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±0.3nH, 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300mA, 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Surface Mount Inductor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LQG15HS4N3S02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Murata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469933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C2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6pF 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±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0.1pF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, 50V ,COG Surface Mount Capacitor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GJM1555C1H6R0BB01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Murata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596463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C3, C7, C10, C9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33pF 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±5%, 25V, COG Surface Mount Capacitor</a:t>
                      </a:r>
                      <a:endParaRPr lang="en-US" sz="900" dirty="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GRM1555C1H330J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Murata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321596"/>
                  </a:ext>
                </a:extLst>
              </a:tr>
              <a:tr h="46448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C4, C8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0.1uF 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±10%, 16V ,X7R Surface Mount Capacitor</a:t>
                      </a:r>
                      <a:endParaRPr lang="en-US" sz="900" dirty="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(Pad 0603 but use 0402 Capacitor)</a:t>
                      </a:r>
                      <a:endParaRPr lang="en-US" sz="900" dirty="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GRM155R71C104KA88D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Murata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169991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C11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1uF 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, 50V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GRM155R60J105K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Murata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132524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C5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1.1pF ±0.1pF, 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50V , COG Surface Mount Capacitor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GJM1555C1H1R1BB01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Murata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5612909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R1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1.8kΩ 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±5%, 1/10W </a:t>
                      </a: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, 680Ω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ERJ2GEJ182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Panasonic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750039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R2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150Ω 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±5%, 1/16W </a:t>
                      </a: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DNI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ERJ2GEJ151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Panasonic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510106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R8 - R10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3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0Ω, 1/10W</a:t>
                      </a:r>
                      <a:endParaRPr lang="en-US" sz="900" dirty="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ERJ2GE0R00X</a:t>
                      </a:r>
                      <a:endParaRPr lang="en-US" sz="900" dirty="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Panasonic</a:t>
                      </a:r>
                      <a:endParaRPr lang="en-US" sz="900" dirty="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8534866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L2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1.8nH 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±0.3nH, 300mA, Surface Mount Inductor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LQG15HS1N8S02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Murata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5633385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L1 (res 0 Ohm)</a:t>
                      </a:r>
                      <a:endParaRPr lang="en-US" sz="900" dirty="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0Ω, 1/10W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ERJ2GE0R00X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Panasonic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3753465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J1 – J5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9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SMA Edge Launch (0.375 inch pitch ground tabs)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142-0701-851</a:t>
                      </a:r>
                      <a:endParaRPr lang="en-US" sz="900" dirty="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Emerson Johnson</a:t>
                      </a:r>
                      <a:endParaRPr lang="en-US" sz="900" dirty="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324670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J6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DNI 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Headerstrip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 1x2</a:t>
                      </a:r>
                      <a:endParaRPr lang="en-US" sz="900" dirty="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0012584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J7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 err="1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Headerstrip</a:t>
                      </a:r>
                      <a:r>
                        <a:rPr lang="en-US" sz="900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1x10</a:t>
                      </a:r>
                      <a:endParaRPr lang="en-US" sz="900" dirty="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889017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TP1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Loop, Black, Phosphor Bronze Wire Loop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5001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Keystone electronics</a:t>
                      </a:r>
                      <a:endParaRPr lang="en-US" sz="900"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8682014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U1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 smtClean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F1490Z, </a:t>
                      </a:r>
                      <a:r>
                        <a:rPr lang="en-US" sz="900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GaAs Pre-Driver Amplifier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F1490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dirty="0"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IDT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521933"/>
                  </a:ext>
                </a:extLst>
              </a:tr>
              <a:tr h="19099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b="1" dirty="0" err="1" smtClean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Cx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b="1" dirty="0" smtClean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  <a:endParaRPr lang="en-US" sz="900" b="1" dirty="0">
                        <a:solidFill>
                          <a:srgbClr val="FF0000"/>
                        </a:solidFill>
                        <a:effectLst/>
                        <a:latin typeface="Arial Narrow" panose="020B060602020203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33pF ±5%, 25V, COG Surface Mount Capacitor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GRM1555C1H330J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  <a:ea typeface="Batang"/>
                          <a:cs typeface="Times New Roman" panose="02020603050405020304" pitchFamily="18" charset="0"/>
                        </a:rPr>
                        <a:t>Murata</a:t>
                      </a:r>
                    </a:p>
                  </a:txBody>
                  <a:tcPr marL="22539" marR="22539" marT="11269" marB="1126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226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909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573" y="138113"/>
            <a:ext cx="8990012" cy="54768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F1490-Z MB-EVK Low Gain Data, SP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1682BCC4-2727-4872-8B03-E06DEF9D6392}" type="slidenum">
              <a:rPr lang="en-US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9538" y="5776182"/>
            <a:ext cx="8908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smtClean="0"/>
              <a:t>F1490Z Mid Band SP, OIP3, OP1dB. Results are at SMA ports. Apply 0.2dB trace loss to shift the plain to the pins.</a:t>
            </a:r>
          </a:p>
          <a:p>
            <a:pPr>
              <a:lnSpc>
                <a:spcPct val="150000"/>
              </a:lnSpc>
            </a:pPr>
            <a:r>
              <a:rPr lang="en-US" sz="1200" b="1" dirty="0" err="1" smtClean="0"/>
              <a:t>Idc</a:t>
            </a:r>
            <a:r>
              <a:rPr lang="en-US" sz="1200" b="1" dirty="0" smtClean="0"/>
              <a:t> 69mA.</a:t>
            </a:r>
            <a:endParaRPr lang="en-US" sz="12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6" y="840292"/>
            <a:ext cx="8500262" cy="478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31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6" y="840292"/>
            <a:ext cx="8500262" cy="4781397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573" y="138113"/>
            <a:ext cx="8990012" cy="54768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F1490-Z MB-EVK Low Gain Data, OP1dB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1682BCC4-2727-4872-8B03-E06DEF9D6392}" type="slidenum">
              <a:rPr lang="en-US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9538" y="5776182"/>
            <a:ext cx="8908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smtClean="0"/>
              <a:t>F1490Z Mid Band SP, OIP3, OP1dB. Results are at SMA ports. Apply 0.2dB trace loss to shift the plain to the pins.</a:t>
            </a:r>
          </a:p>
          <a:p>
            <a:pPr>
              <a:lnSpc>
                <a:spcPct val="150000"/>
              </a:lnSpc>
            </a:pPr>
            <a:r>
              <a:rPr lang="en-US" sz="1200" b="1" dirty="0" err="1" smtClean="0"/>
              <a:t>Idc</a:t>
            </a:r>
            <a:r>
              <a:rPr lang="en-US" sz="1200" b="1" dirty="0" smtClean="0"/>
              <a:t> 69mA.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00835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6" y="857250"/>
            <a:ext cx="8500262" cy="4781397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573" y="138113"/>
            <a:ext cx="8990012" cy="54768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F1490-Z MB-EVK Low Gain Data, OIP3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1682BCC4-2727-4872-8B03-E06DEF9D6392}" type="slidenum">
              <a:rPr lang="en-US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9538" y="5776182"/>
            <a:ext cx="89080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smtClean="0"/>
              <a:t>F1490Z Mid Band SP, OIP3, OP1dB. Results are at SMA ports. Apply 0.2dB trace loss to shift the plain to the pins.</a:t>
            </a:r>
          </a:p>
          <a:p>
            <a:pPr>
              <a:lnSpc>
                <a:spcPct val="150000"/>
              </a:lnSpc>
            </a:pPr>
            <a:r>
              <a:rPr lang="en-US" sz="1200" b="1" dirty="0" err="1" smtClean="0"/>
              <a:t>Idc</a:t>
            </a:r>
            <a:r>
              <a:rPr lang="en-US" sz="1200" b="1" dirty="0" smtClean="0"/>
              <a:t> 69mA.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8973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573" y="138113"/>
            <a:ext cx="8990012" cy="54768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F1490-Z MB-EVK Low Gain Data, NF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1682BCC4-2727-4872-8B03-E06DEF9D6392}" type="slidenum">
              <a:rPr lang="en-US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9538" y="5776182"/>
            <a:ext cx="8908081" cy="335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smtClean="0"/>
              <a:t>NF is de-embedded to the QFN RF pin.</a:t>
            </a:r>
            <a:r>
              <a:rPr lang="en-US" sz="1200" dirty="0"/>
              <a:t> </a:t>
            </a:r>
            <a:r>
              <a:rPr lang="en-US" sz="1200" b="1" dirty="0" err="1" smtClean="0"/>
              <a:t>Idc</a:t>
            </a:r>
            <a:r>
              <a:rPr lang="en-US" sz="1200" b="1" dirty="0" smtClean="0"/>
              <a:t> 69mA.</a:t>
            </a:r>
            <a:endParaRPr lang="en-US" sz="1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069" y="997357"/>
            <a:ext cx="6011173" cy="452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40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DT 4x3 Master Version 170223">
  <a:themeElements>
    <a:clrScheme name="IDT Theme 1">
      <a:dk1>
        <a:srgbClr val="000000"/>
      </a:dk1>
      <a:lt1>
        <a:srgbClr val="FFFFFF"/>
      </a:lt1>
      <a:dk2>
        <a:srgbClr val="667A95"/>
      </a:dk2>
      <a:lt2>
        <a:srgbClr val="9FB3B6"/>
      </a:lt2>
      <a:accent1>
        <a:srgbClr val="15317E"/>
      </a:accent1>
      <a:accent2>
        <a:srgbClr val="FCBB2C"/>
      </a:accent2>
      <a:accent3>
        <a:srgbClr val="00A2D3"/>
      </a:accent3>
      <a:accent4>
        <a:srgbClr val="E2DF00"/>
      </a:accent4>
      <a:accent5>
        <a:srgbClr val="A5A6A6"/>
      </a:accent5>
      <a:accent6>
        <a:srgbClr val="D3048D"/>
      </a:accent6>
      <a:hlink>
        <a:srgbClr val="0091C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IDT 4x3 Master Version_180412 [Read-Only]" id="{A4D439B7-6C54-4C4A-BCF7-9B435CD9043D}" vid="{9B5F1434-F3F3-42D9-86CD-5ED61DDF7D9F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IDT 4x3 Master Version 170223">
  <a:themeElements>
    <a:clrScheme name="IDT Theme 1">
      <a:dk1>
        <a:srgbClr val="000000"/>
      </a:dk1>
      <a:lt1>
        <a:srgbClr val="FFFFFF"/>
      </a:lt1>
      <a:dk2>
        <a:srgbClr val="667A95"/>
      </a:dk2>
      <a:lt2>
        <a:srgbClr val="9FB3B6"/>
      </a:lt2>
      <a:accent1>
        <a:srgbClr val="15317E"/>
      </a:accent1>
      <a:accent2>
        <a:srgbClr val="FCBB2C"/>
      </a:accent2>
      <a:accent3>
        <a:srgbClr val="00A2D3"/>
      </a:accent3>
      <a:accent4>
        <a:srgbClr val="E2DF00"/>
      </a:accent4>
      <a:accent5>
        <a:srgbClr val="A5A6A6"/>
      </a:accent5>
      <a:accent6>
        <a:srgbClr val="D3048D"/>
      </a:accent6>
      <a:hlink>
        <a:srgbClr val="0091C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07E6B14D-426A-4388-8EBE-063AB026C24C}" vid="{1759E7E6-5891-415F-8EE4-BF11FE8A1D5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IDT 4x3 Master Version_180412</Template>
  <TotalTime>4647</TotalTime>
  <Words>564</Words>
  <Application>Microsoft Office PowerPoint</Application>
  <PresentationFormat>On-screen Show (4:3)</PresentationFormat>
  <Paragraphs>127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Arial</vt:lpstr>
      <vt:lpstr>Arial Narrow</vt:lpstr>
      <vt:lpstr>Batang</vt:lpstr>
      <vt:lpstr>Calibri</vt:lpstr>
      <vt:lpstr>Calibri Light</vt:lpstr>
      <vt:lpstr>Courier New</vt:lpstr>
      <vt:lpstr>Times New Roman</vt:lpstr>
      <vt:lpstr>Univers 67 Bold Condensed</vt:lpstr>
      <vt:lpstr>Wingdings</vt:lpstr>
      <vt:lpstr>IDT 4x3 Master Version 170223</vt:lpstr>
      <vt:lpstr>Custom Design</vt:lpstr>
      <vt:lpstr>1_IDT 4x3 Master Version 170223</vt:lpstr>
      <vt:lpstr>Microsoft Visio Drawing</vt:lpstr>
      <vt:lpstr>F1490-Z EVK Configuration for 3.3GHz ÷ 3.8GHz, MB Operation</vt:lpstr>
      <vt:lpstr>F1490-Z EVK Modification for 3.3GHz÷3.8GHz Band</vt:lpstr>
      <vt:lpstr>F1490-Z Schematic Modification for 3.3GHz÷3.8GHz Band</vt:lpstr>
      <vt:lpstr>F1490-Z BOM Modification for 3.3GHz÷3.8GHz Band</vt:lpstr>
      <vt:lpstr>F1490-Z MB-EVK Low Gain Data, SP</vt:lpstr>
      <vt:lpstr>F1490-Z MB-EVK Low Gain Data, OP1dB</vt:lpstr>
      <vt:lpstr>F1490-Z MB-EVK Low Gain Data, OIP3</vt:lpstr>
      <vt:lpstr>F1490-Z MB-EVK Low Gain Data, NF</vt:lpstr>
    </vt:vector>
  </TitlesOfParts>
  <Company>IDT,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Deininger, Debra</dc:creator>
  <cp:lastModifiedBy>Trinh, Tuan</cp:lastModifiedBy>
  <cp:revision>161</cp:revision>
  <dcterms:created xsi:type="dcterms:W3CDTF">2019-02-13T03:21:52Z</dcterms:created>
  <dcterms:modified xsi:type="dcterms:W3CDTF">2019-09-26T15:23:40Z</dcterms:modified>
</cp:coreProperties>
</file>